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89750" cy="1002188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67BCFC8-66D7-4FCB-ADFF-C353A3F6A0E9}" v="43" dt="2025-05-13T10:27:47.54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4" autoAdjust="0"/>
    <p:restoredTop sz="75294" autoAdjust="0"/>
  </p:normalViewPr>
  <p:slideViewPr>
    <p:cSldViewPr snapToGrid="0">
      <p:cViewPr varScale="1">
        <p:scale>
          <a:sx n="58" d="100"/>
          <a:sy n="58" d="100"/>
        </p:scale>
        <p:origin x="1574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5558" cy="502835"/>
          </a:xfrm>
          <a:prstGeom prst="rect">
            <a:avLst/>
          </a:prstGeom>
        </p:spPr>
        <p:txBody>
          <a:bodyPr vert="horz" lIns="96634" tIns="48317" rIns="96634" bIns="48317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02597" y="0"/>
            <a:ext cx="2985558" cy="502835"/>
          </a:xfrm>
          <a:prstGeom prst="rect">
            <a:avLst/>
          </a:prstGeom>
        </p:spPr>
        <p:txBody>
          <a:bodyPr vert="horz" lIns="96634" tIns="48317" rIns="96634" bIns="48317" rtlCol="0"/>
          <a:lstStyle>
            <a:lvl1pPr algn="r">
              <a:defRPr sz="1300"/>
            </a:lvl1pPr>
          </a:lstStyle>
          <a:p>
            <a:fld id="{ABB90C8E-E84E-4E14-8856-67EB0BB3AAC0}" type="datetimeFigureOut">
              <a:rPr lang="en-GB" smtClean="0"/>
              <a:t>19/05/2025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52538"/>
            <a:ext cx="6013450" cy="33829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34" tIns="48317" rIns="96634" bIns="48317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975" y="4823034"/>
            <a:ext cx="5511800" cy="3946118"/>
          </a:xfrm>
          <a:prstGeom prst="rect">
            <a:avLst/>
          </a:prstGeom>
        </p:spPr>
        <p:txBody>
          <a:bodyPr vert="horz" lIns="96634" tIns="48317" rIns="96634" bIns="48317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19055"/>
            <a:ext cx="2985558" cy="502834"/>
          </a:xfrm>
          <a:prstGeom prst="rect">
            <a:avLst/>
          </a:prstGeom>
        </p:spPr>
        <p:txBody>
          <a:bodyPr vert="horz" lIns="96634" tIns="48317" rIns="96634" bIns="48317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02597" y="9519055"/>
            <a:ext cx="2985558" cy="502834"/>
          </a:xfrm>
          <a:prstGeom prst="rect">
            <a:avLst/>
          </a:prstGeom>
        </p:spPr>
        <p:txBody>
          <a:bodyPr vert="horz" lIns="96634" tIns="48317" rIns="96634" bIns="48317" rtlCol="0" anchor="b"/>
          <a:lstStyle>
            <a:lvl1pPr algn="r">
              <a:defRPr sz="1300"/>
            </a:lvl1pPr>
          </a:lstStyle>
          <a:p>
            <a:fld id="{45314459-C70F-4771-9969-C9FB3BF565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09064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314459-C70F-4771-9969-C9FB3BF5652F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61390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05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314459-C70F-4771-9969-C9FB3BF5652F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028126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AFA02D-CF79-5D60-FC55-4E1FC4FA14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3041BB3-FF5A-A669-D8F6-32970A280E9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D895B9C-496E-4F97-9403-75AE55BB704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 have put a QR code to our website if you’d like any further information on how we can help.</a:t>
            </a:r>
          </a:p>
          <a:p>
            <a:endParaRPr lang="en-GB" dirty="0"/>
          </a:p>
          <a:p>
            <a:r>
              <a:rPr lang="en-GB" dirty="0"/>
              <a:t>But for now, as promised we have plenty of time for questions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615285-77C2-4672-1728-B69FD73B36C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314459-C70F-4771-9969-C9FB3BF5652F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58338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314459-C70F-4771-9969-C9FB3BF5652F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16034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3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314459-C70F-4771-9969-C9FB3BF5652F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94450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314459-C70F-4771-9969-C9FB3BF5652F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39588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314459-C70F-4771-9969-C9FB3BF5652F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47935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314459-C70F-4771-9969-C9FB3BF5652F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7327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314459-C70F-4771-9969-C9FB3BF5652F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96031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845"/>
              </a:spcAft>
            </a:pPr>
            <a:endParaRPr lang="en-GB" sz="1300" kern="100" dirty="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314459-C70F-4771-9969-C9FB3BF5652F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87843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314459-C70F-4771-9969-C9FB3BF5652F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13271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3B441D-749B-DB5C-4DDD-83693F172F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969CEBF-231C-3ABF-4153-B3CCA5F6E7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055CAF-7618-7D10-33D7-A5A0111368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F23A1-9154-4BAF-B451-95939671D92B}" type="datetimeFigureOut">
              <a:rPr lang="en-GB" smtClean="0"/>
              <a:t>19/05/2025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28C29D-6FCD-8903-2C43-5C61738B7F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130CF3-242A-CDC0-3BF1-38687FB2BF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555BD-8CDA-4C2A-AC46-DA30617E6C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61412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A350C8-29AE-77F3-248F-870658A953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70C679B-5F73-C1F1-28FB-6A936C4250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3AC613-E8C6-4B5A-69CD-925C5E5C92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F23A1-9154-4BAF-B451-95939671D92B}" type="datetimeFigureOut">
              <a:rPr lang="en-GB" smtClean="0"/>
              <a:t>19/05/2025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969231-D7DF-7E39-30B8-EDFB4A1C4E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4D6931-40E3-73CC-7482-41FCAB05C7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555BD-8CDA-4C2A-AC46-DA30617E6C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97536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4CCEEDA-2BE0-C917-8C3D-924585BDE6F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C9F3838-8793-536E-644B-C8229B152EF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3E48E5-D420-3494-09DF-098E20A9E3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F23A1-9154-4BAF-B451-95939671D92B}" type="datetimeFigureOut">
              <a:rPr lang="en-GB" smtClean="0"/>
              <a:t>19/05/2025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97ADA5-BB24-C7CB-960C-4EA6F6902B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934EC3-3F2D-488C-1387-13BFD0F041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555BD-8CDA-4C2A-AC46-DA30617E6C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14439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E60097-821B-655A-D228-5142818294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BD9402-E063-27AB-B016-01E9B77581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45DC7F-BE47-87C0-A393-3A7DCA6F61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F23A1-9154-4BAF-B451-95939671D92B}" type="datetimeFigureOut">
              <a:rPr lang="en-GB" smtClean="0"/>
              <a:t>19/05/2025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DBC9E8-A7E2-DEB3-AE7B-ED701391D6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94F248-CE2B-FBE5-8B66-121D8975F3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555BD-8CDA-4C2A-AC46-DA30617E6C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20894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1C2D0E-AE1F-480F-E069-847ECA1347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981A26-9CDE-6B2E-44D6-CCBF3F1E34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E3D7E3-7D45-D8F4-2E8D-B430613180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F23A1-9154-4BAF-B451-95939671D92B}" type="datetimeFigureOut">
              <a:rPr lang="en-GB" smtClean="0"/>
              <a:t>19/05/2025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E3CCE2-C5E2-C558-32F1-0B6A1EBB29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977476-76CC-647F-FFE7-1C65BCB758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555BD-8CDA-4C2A-AC46-DA30617E6C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42881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A9B0AF-DF29-36E1-0FE1-4626FA96EE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AEA32A-5028-F0BA-146E-B49B7D44C7E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513CB11-0E63-3558-5783-0582917FC0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D71DB14-C488-3073-EC57-A301C7C594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F23A1-9154-4BAF-B451-95939671D92B}" type="datetimeFigureOut">
              <a:rPr lang="en-GB" smtClean="0"/>
              <a:t>19/05/2025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1511045-9AA5-ED78-D5AE-5B5A18E32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E2C10B-17DF-0BEF-808B-5D4A298F39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555BD-8CDA-4C2A-AC46-DA30617E6C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99730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119B64-0C21-F792-2830-0A815F2C60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9D272A-60D1-DC4F-AB7E-64DD0D8BAC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C19CD05-728B-61B1-5797-839261EB27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79341A6-94C1-AC30-4E93-777D6D1E20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4E088B6-5727-FEAF-57FF-4E979355B1C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F4452F0-F6F0-F3FC-9B40-021AC4111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F23A1-9154-4BAF-B451-95939671D92B}" type="datetimeFigureOut">
              <a:rPr lang="en-GB" smtClean="0"/>
              <a:t>19/05/2025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C58ACFE-3BDF-8284-E0E9-3A3C31CF4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6BAAD90-5BCD-4AF7-0032-FC6D6CCD9E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555BD-8CDA-4C2A-AC46-DA30617E6C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63238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14CA8F-7507-428F-9331-BCC31E94FD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E35D72F-6686-60BF-1E54-51ABB2FD65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F23A1-9154-4BAF-B451-95939671D92B}" type="datetimeFigureOut">
              <a:rPr lang="en-GB" smtClean="0"/>
              <a:t>19/05/2025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42F5DB9-B7BF-AA35-CF1A-191E073B80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F52F8B0-150B-310D-374D-B3A4C08EDA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555BD-8CDA-4C2A-AC46-DA30617E6C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78497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E6616B0-EEFC-6700-9843-C1EFC7F386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F23A1-9154-4BAF-B451-95939671D92B}" type="datetimeFigureOut">
              <a:rPr lang="en-GB" smtClean="0"/>
              <a:t>19/05/2025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D5F3535-B4EA-07D2-5E8C-EF012800FE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B0ED36-40C0-B1BB-3568-44661C3BEF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555BD-8CDA-4C2A-AC46-DA30617E6C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28488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5C94AF-6E31-B019-4CC4-20661E377C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127FBE-61B6-FD04-28B7-1C834D7847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B7FBC71-AF2C-96B0-742D-DD969EB1E4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C452D5-267A-EFD1-04D8-C900877B2E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F23A1-9154-4BAF-B451-95939671D92B}" type="datetimeFigureOut">
              <a:rPr lang="en-GB" smtClean="0"/>
              <a:t>19/05/2025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4725852-312B-213B-E053-397796967F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4BBBEA-2A9B-75F8-39DA-90534E96E8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555BD-8CDA-4C2A-AC46-DA30617E6C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51095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BEB5B8-EFFA-DCF6-2EDD-6ABFA8F512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E987CFB-E77A-9EF9-1B01-792E7F71110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7731FF3-BDA4-CD39-0CB3-AC497B4FC4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6D8087-E6C7-3B4A-038B-FBF1A163DB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F23A1-9154-4BAF-B451-95939671D92B}" type="datetimeFigureOut">
              <a:rPr lang="en-GB" smtClean="0"/>
              <a:t>19/05/2025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7A42F6-0092-1CD2-A584-D438B10A10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20EAD3-E19C-63FD-C30B-083066E7A9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555BD-8CDA-4C2A-AC46-DA30617E6C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6316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77FAAF4-D99C-549D-1223-74AA2B8A14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524469-2FB6-FE7D-3900-F16E2D53E9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2F9A3C-277C-AD50-E83C-681476B38A0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28F23A1-9154-4BAF-B451-95939671D92B}" type="datetimeFigureOut">
              <a:rPr lang="en-GB" smtClean="0"/>
              <a:t>19/05/2025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1ED862-C0DE-0638-E3E9-1D2DB3A7C9E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37F5DD-DA96-9C1F-16A2-E74B88F456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FF555BD-8CDA-4C2A-AC46-DA30617E6C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85706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6" name="Rectangle 35">
            <a:extLst>
              <a:ext uri="{FF2B5EF4-FFF2-40B4-BE49-F238E27FC236}">
                <a16:creationId xmlns:a16="http://schemas.microsoft.com/office/drawing/2014/main" id="{2151139A-886F-4B97-8815-729AD3831B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AB5E08C4-8CDD-4623-A5B8-E998C6DEE3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492"/>
            <a:ext cx="12191998" cy="1575955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5F33878-D502-4FFA-8ACE-F2AECDB2A2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35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D3539FEE-81D3-4406-802E-60B20B16F4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8" y="-5307777"/>
            <a:ext cx="1576446" cy="12192001"/>
          </a:xfrm>
          <a:prstGeom prst="rect">
            <a:avLst/>
          </a:prstGeom>
          <a:gradFill>
            <a:gsLst>
              <a:gs pos="16000">
                <a:srgbClr val="000000">
                  <a:alpha val="0"/>
                </a:srgbClr>
              </a:gs>
              <a:gs pos="99000">
                <a:srgbClr val="000000">
                  <a:alpha val="87000"/>
                </a:srgb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DC701763-729E-462F-A5A8-E0DEFEB1E2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25434" y="986"/>
            <a:ext cx="4303422" cy="1575461"/>
          </a:xfrm>
          <a:prstGeom prst="rect">
            <a:avLst/>
          </a:prstGeom>
          <a:gradFill>
            <a:gsLst>
              <a:gs pos="0">
                <a:schemeClr val="accent1">
                  <a:alpha val="17000"/>
                </a:schemeClr>
              </a:gs>
              <a:gs pos="74000">
                <a:schemeClr val="accent1">
                  <a:lumMod val="50000"/>
                  <a:alpha val="0"/>
                </a:schemeClr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EF12073-494B-E9BE-F142-9083136C75FD}"/>
              </a:ext>
            </a:extLst>
          </p:cNvPr>
          <p:cNvSpPr txBox="1"/>
          <p:nvPr/>
        </p:nvSpPr>
        <p:spPr>
          <a:xfrm>
            <a:off x="699714" y="353160"/>
            <a:ext cx="8643824" cy="89858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0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What Does It Mean To Be An MLRO?</a:t>
            </a:r>
          </a:p>
        </p:txBody>
      </p:sp>
      <p:pic>
        <p:nvPicPr>
          <p:cNvPr id="11" name="Picture 10" descr="A black background with yellow text&#10;&#10;AI-generated content may be incorrect.">
            <a:extLst>
              <a:ext uri="{FF2B5EF4-FFF2-40B4-BE49-F238E27FC236}">
                <a16:creationId xmlns:a16="http://schemas.microsoft.com/office/drawing/2014/main" id="{8F874207-72C7-F164-3F60-0A7A999013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748" y="3506789"/>
            <a:ext cx="5131088" cy="1346911"/>
          </a:xfrm>
          <a:prstGeom prst="rect">
            <a:avLst/>
          </a:prstGeom>
        </p:spPr>
      </p:pic>
      <p:pic>
        <p:nvPicPr>
          <p:cNvPr id="5" name="Picture 4" descr="A person sitting on a couch&#10;&#10;AI-generated content may be incorrect.">
            <a:extLst>
              <a:ext uri="{FF2B5EF4-FFF2-40B4-BE49-F238E27FC236}">
                <a16:creationId xmlns:a16="http://schemas.microsoft.com/office/drawing/2014/main" id="{F80EF172-C637-269A-8374-D16FD0070FF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845436" y="2717544"/>
            <a:ext cx="3997831" cy="2998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50598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A3D0E14-9F24-85A7-D96C-D3AD8B0F95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6" name="Rectangle 35">
            <a:extLst>
              <a:ext uri="{FF2B5EF4-FFF2-40B4-BE49-F238E27FC236}">
                <a16:creationId xmlns:a16="http://schemas.microsoft.com/office/drawing/2014/main" id="{C12382C6-2831-3961-ED64-690BCCD828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99234B83-27FA-5FCA-7792-A95517B991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492"/>
            <a:ext cx="12191998" cy="1575955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5C732E46-2879-D0A2-2938-77C469FE40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35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9E0B6B4D-EFE5-05A4-760B-DE0F3420BF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8" y="-5307777"/>
            <a:ext cx="1576446" cy="12192001"/>
          </a:xfrm>
          <a:prstGeom prst="rect">
            <a:avLst/>
          </a:prstGeom>
          <a:gradFill>
            <a:gsLst>
              <a:gs pos="16000">
                <a:srgbClr val="000000">
                  <a:alpha val="0"/>
                </a:srgbClr>
              </a:gs>
              <a:gs pos="99000">
                <a:srgbClr val="000000">
                  <a:alpha val="87000"/>
                </a:srgb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4759DA7A-00EF-66F0-10A9-261417245E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25434" y="986"/>
            <a:ext cx="4303422" cy="1575461"/>
          </a:xfrm>
          <a:prstGeom prst="rect">
            <a:avLst/>
          </a:prstGeom>
          <a:gradFill>
            <a:gsLst>
              <a:gs pos="0">
                <a:schemeClr val="accent1">
                  <a:alpha val="17000"/>
                </a:schemeClr>
              </a:gs>
              <a:gs pos="74000">
                <a:schemeClr val="accent1">
                  <a:lumMod val="50000"/>
                  <a:alpha val="0"/>
                </a:schemeClr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6D4E872-6741-7413-7FE9-B773789BD93C}"/>
              </a:ext>
            </a:extLst>
          </p:cNvPr>
          <p:cNvSpPr txBox="1"/>
          <p:nvPr/>
        </p:nvSpPr>
        <p:spPr>
          <a:xfrm>
            <a:off x="699714" y="353160"/>
            <a:ext cx="8643824" cy="89858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0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What Does It Mean To Be An MLRO?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4EF320C-5DB0-011A-85D6-E381080DD829}"/>
              </a:ext>
            </a:extLst>
          </p:cNvPr>
          <p:cNvSpPr txBox="1"/>
          <p:nvPr/>
        </p:nvSpPr>
        <p:spPr>
          <a:xfrm>
            <a:off x="1056640" y="2134870"/>
            <a:ext cx="9347199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Call to action:</a:t>
            </a:r>
          </a:p>
          <a:p>
            <a:endParaRPr lang="en-GB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Ensure you have a written agreement as to what your role actually entails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Ensure there is clear communication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GB" sz="2800" dirty="0"/>
              <a:t>With senior staff, and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GB" sz="2800" dirty="0"/>
              <a:t>With junior staff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Create a task list of your responsibilities to ensure completion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800" dirty="0"/>
          </a:p>
          <a:p>
            <a:endParaRPr lang="en-GB" dirty="0"/>
          </a:p>
        </p:txBody>
      </p:sp>
      <p:pic>
        <p:nvPicPr>
          <p:cNvPr id="4" name="Picture 3" descr="A black background with yellow text&#10;&#10;AI-generated content may be incorrect.">
            <a:extLst>
              <a:ext uri="{FF2B5EF4-FFF2-40B4-BE49-F238E27FC236}">
                <a16:creationId xmlns:a16="http://schemas.microsoft.com/office/drawing/2014/main" id="{5183924F-8109-FA3E-D42C-DBF39A9CEC3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5866" y="6234545"/>
            <a:ext cx="2023169" cy="531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0694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0F01587-D337-69E8-4BED-6A4B05C752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6" name="Rectangle 35">
            <a:extLst>
              <a:ext uri="{FF2B5EF4-FFF2-40B4-BE49-F238E27FC236}">
                <a16:creationId xmlns:a16="http://schemas.microsoft.com/office/drawing/2014/main" id="{1131E763-B488-74BF-E4E3-CAF4A2D131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37978E90-15E4-77DD-972E-847E325A9C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492"/>
            <a:ext cx="12191998" cy="1575955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ED1F19DB-C3DF-79DA-E7CF-DAA20E3DDC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35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E76B83D7-8A0F-9827-2EAE-4DE0C567BA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8" y="-5307777"/>
            <a:ext cx="1576446" cy="12192001"/>
          </a:xfrm>
          <a:prstGeom prst="rect">
            <a:avLst/>
          </a:prstGeom>
          <a:gradFill>
            <a:gsLst>
              <a:gs pos="16000">
                <a:srgbClr val="000000">
                  <a:alpha val="0"/>
                </a:srgbClr>
              </a:gs>
              <a:gs pos="99000">
                <a:srgbClr val="000000">
                  <a:alpha val="87000"/>
                </a:srgb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C190F673-AF5F-6AC7-B9D0-0497DB6B3E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25434" y="986"/>
            <a:ext cx="4303422" cy="1575461"/>
          </a:xfrm>
          <a:prstGeom prst="rect">
            <a:avLst/>
          </a:prstGeom>
          <a:gradFill>
            <a:gsLst>
              <a:gs pos="0">
                <a:schemeClr val="accent1">
                  <a:alpha val="17000"/>
                </a:schemeClr>
              </a:gs>
              <a:gs pos="74000">
                <a:schemeClr val="accent1">
                  <a:lumMod val="50000"/>
                  <a:alpha val="0"/>
                </a:schemeClr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4A38512-5872-71B3-B1E5-3A4B5620AB04}"/>
              </a:ext>
            </a:extLst>
          </p:cNvPr>
          <p:cNvSpPr txBox="1"/>
          <p:nvPr/>
        </p:nvSpPr>
        <p:spPr>
          <a:xfrm>
            <a:off x="699714" y="353160"/>
            <a:ext cx="8643824" cy="89858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0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What Does It Mean To Be An MLRO?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EF50D7A-E66F-39BC-0130-15D18ECE63B1}"/>
              </a:ext>
            </a:extLst>
          </p:cNvPr>
          <p:cNvSpPr txBox="1"/>
          <p:nvPr/>
        </p:nvSpPr>
        <p:spPr>
          <a:xfrm>
            <a:off x="833681" y="2592159"/>
            <a:ext cx="93471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400" dirty="0"/>
              <a:t>Any questions?</a:t>
            </a:r>
          </a:p>
        </p:txBody>
      </p:sp>
      <p:pic>
        <p:nvPicPr>
          <p:cNvPr id="4" name="Picture 3" descr="A black background with yellow text&#10;&#10;AI-generated content may be incorrect.">
            <a:extLst>
              <a:ext uri="{FF2B5EF4-FFF2-40B4-BE49-F238E27FC236}">
                <a16:creationId xmlns:a16="http://schemas.microsoft.com/office/drawing/2014/main" id="{56EF1768-E655-ED44-501E-AE2E149F9C2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5866" y="6234545"/>
            <a:ext cx="2023169" cy="531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6096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35E9CDE-9F12-28AF-FBE9-7C0A6E22D7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6" name="Rectangle 35">
            <a:extLst>
              <a:ext uri="{FF2B5EF4-FFF2-40B4-BE49-F238E27FC236}">
                <a16:creationId xmlns:a16="http://schemas.microsoft.com/office/drawing/2014/main" id="{240CDE78-F6CA-D541-E229-ADF4D71A83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0CA639C8-9507-5B12-0B66-8A6A0BB033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492"/>
            <a:ext cx="12191998" cy="1575955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A0F6DC70-0C40-D7B4-511B-385E022317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35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8413E9F7-BC67-C173-9B65-85B2DE5679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8" y="-5307777"/>
            <a:ext cx="1576446" cy="12192001"/>
          </a:xfrm>
          <a:prstGeom prst="rect">
            <a:avLst/>
          </a:prstGeom>
          <a:gradFill>
            <a:gsLst>
              <a:gs pos="16000">
                <a:srgbClr val="000000">
                  <a:alpha val="0"/>
                </a:srgbClr>
              </a:gs>
              <a:gs pos="99000">
                <a:srgbClr val="000000">
                  <a:alpha val="87000"/>
                </a:srgb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D0B9D8CB-BD19-B919-B8DB-06DF67C8D4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25434" y="986"/>
            <a:ext cx="4303422" cy="1575461"/>
          </a:xfrm>
          <a:prstGeom prst="rect">
            <a:avLst/>
          </a:prstGeom>
          <a:gradFill>
            <a:gsLst>
              <a:gs pos="0">
                <a:schemeClr val="accent1">
                  <a:alpha val="17000"/>
                </a:schemeClr>
              </a:gs>
              <a:gs pos="74000">
                <a:schemeClr val="accent1">
                  <a:lumMod val="50000"/>
                  <a:alpha val="0"/>
                </a:schemeClr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69E523F-6CF6-3C12-5821-8F58E0C5FAC2}"/>
              </a:ext>
            </a:extLst>
          </p:cNvPr>
          <p:cNvSpPr txBox="1"/>
          <p:nvPr/>
        </p:nvSpPr>
        <p:spPr>
          <a:xfrm>
            <a:off x="699714" y="353160"/>
            <a:ext cx="8643824" cy="89858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0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What Does It Mean To Be An MLRO?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A11D0E0-8754-6524-3DB8-9A59AAA9D3C5}"/>
              </a:ext>
            </a:extLst>
          </p:cNvPr>
          <p:cNvSpPr txBox="1"/>
          <p:nvPr/>
        </p:nvSpPr>
        <p:spPr>
          <a:xfrm>
            <a:off x="965200" y="2377440"/>
            <a:ext cx="77216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Contents: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4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/>
              <a:t>Definition of MLRO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/>
              <a:t>Responsibilities of the role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/>
              <a:t>How to be a good MLRO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/>
              <a:t>Potential penalties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/>
              <a:t>Help and guidance</a:t>
            </a:r>
          </a:p>
        </p:txBody>
      </p:sp>
      <p:pic>
        <p:nvPicPr>
          <p:cNvPr id="6" name="Picture 5" descr="A black background with yellow text&#10;&#10;AI-generated content may be incorrect.">
            <a:extLst>
              <a:ext uri="{FF2B5EF4-FFF2-40B4-BE49-F238E27FC236}">
                <a16:creationId xmlns:a16="http://schemas.microsoft.com/office/drawing/2014/main" id="{AD709385-9398-A158-A75B-C80B3DB05B8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5866" y="6234545"/>
            <a:ext cx="2023169" cy="531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26373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D79F850-A4E2-A224-E0AC-3042E24022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6" name="Rectangle 35">
            <a:extLst>
              <a:ext uri="{FF2B5EF4-FFF2-40B4-BE49-F238E27FC236}">
                <a16:creationId xmlns:a16="http://schemas.microsoft.com/office/drawing/2014/main" id="{42E08FF7-98C2-CD36-9ABE-1D132846AF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1A8CE672-3076-2089-649C-80B6BAC8E6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492"/>
            <a:ext cx="12191998" cy="1575955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336E483A-3C71-E6C8-DEC3-2F1C3C3B1E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35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DA33978D-CDCE-208A-C7CE-5239815AD7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8" y="-5307777"/>
            <a:ext cx="1576446" cy="12192001"/>
          </a:xfrm>
          <a:prstGeom prst="rect">
            <a:avLst/>
          </a:prstGeom>
          <a:gradFill>
            <a:gsLst>
              <a:gs pos="16000">
                <a:srgbClr val="000000">
                  <a:alpha val="0"/>
                </a:srgbClr>
              </a:gs>
              <a:gs pos="99000">
                <a:srgbClr val="000000">
                  <a:alpha val="87000"/>
                </a:srgb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1C22532-48BB-98E2-376A-A443C34D8B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25434" y="986"/>
            <a:ext cx="4303422" cy="1575461"/>
          </a:xfrm>
          <a:prstGeom prst="rect">
            <a:avLst/>
          </a:prstGeom>
          <a:gradFill>
            <a:gsLst>
              <a:gs pos="0">
                <a:schemeClr val="accent1">
                  <a:alpha val="17000"/>
                </a:schemeClr>
              </a:gs>
              <a:gs pos="74000">
                <a:schemeClr val="accent1">
                  <a:lumMod val="50000"/>
                  <a:alpha val="0"/>
                </a:schemeClr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E5E639C-C969-EDF0-A00F-F317361BBAF2}"/>
              </a:ext>
            </a:extLst>
          </p:cNvPr>
          <p:cNvSpPr txBox="1"/>
          <p:nvPr/>
        </p:nvSpPr>
        <p:spPr>
          <a:xfrm>
            <a:off x="699714" y="353160"/>
            <a:ext cx="8643824" cy="89858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0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What Does It Mean To Be An MLRO?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EFD65A9-566F-46C8-9094-BCC04D26F60D}"/>
              </a:ext>
            </a:extLst>
          </p:cNvPr>
          <p:cNvSpPr txBox="1"/>
          <p:nvPr/>
        </p:nvSpPr>
        <p:spPr>
          <a:xfrm>
            <a:off x="985520" y="2551985"/>
            <a:ext cx="4825998" cy="206210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3200" u="sng" dirty="0"/>
              <a:t>MLCP/O:</a:t>
            </a:r>
          </a:p>
          <a:p>
            <a:r>
              <a:rPr lang="en-GB" sz="2400" dirty="0"/>
              <a:t>Reg 21.1.a: senior member of staff responsible for firm’s compliance with the money laundering regulations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BF881DE-C531-A327-04BD-A9B8E5B68797}"/>
              </a:ext>
            </a:extLst>
          </p:cNvPr>
          <p:cNvSpPr txBox="1"/>
          <p:nvPr/>
        </p:nvSpPr>
        <p:spPr>
          <a:xfrm>
            <a:off x="5811521" y="2551984"/>
            <a:ext cx="4825998" cy="206210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3200" u="sng" dirty="0"/>
              <a:t>NO:</a:t>
            </a:r>
          </a:p>
          <a:p>
            <a:r>
              <a:rPr lang="en-GB" sz="2400" dirty="0"/>
              <a:t>Reg 21.3: senior member of staff responsible for receiving internal suspicious activity reports and reporting to NCA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8B91D9B-2F05-0CB0-1EA5-E576F94807A2}"/>
              </a:ext>
            </a:extLst>
          </p:cNvPr>
          <p:cNvSpPr txBox="1"/>
          <p:nvPr/>
        </p:nvSpPr>
        <p:spPr>
          <a:xfrm>
            <a:off x="985520" y="4614088"/>
            <a:ext cx="9651998" cy="1323439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3200" u="sng" dirty="0"/>
              <a:t>MLRO:</a:t>
            </a:r>
          </a:p>
          <a:p>
            <a:r>
              <a:rPr lang="en-GB" sz="2400" dirty="0"/>
              <a:t>According to the CCAB guidance – the MLRO is an individual taking on both above roles</a:t>
            </a:r>
          </a:p>
        </p:txBody>
      </p:sp>
      <p:pic>
        <p:nvPicPr>
          <p:cNvPr id="5" name="Picture 4" descr="A black background with yellow text&#10;&#10;AI-generated content may be incorrect.">
            <a:extLst>
              <a:ext uri="{FF2B5EF4-FFF2-40B4-BE49-F238E27FC236}">
                <a16:creationId xmlns:a16="http://schemas.microsoft.com/office/drawing/2014/main" id="{10A16255-D584-458B-DD03-0CDAE92C3F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5866" y="6234545"/>
            <a:ext cx="2023169" cy="531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9517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A4BDD94-563C-4650-F869-B4061CDE6D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6" name="Rectangle 35">
            <a:extLst>
              <a:ext uri="{FF2B5EF4-FFF2-40B4-BE49-F238E27FC236}">
                <a16:creationId xmlns:a16="http://schemas.microsoft.com/office/drawing/2014/main" id="{A080B982-6F23-8775-B318-CA25F59C74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E179205C-F6A7-27FD-212B-3FEF5F2B7A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492"/>
            <a:ext cx="12191998" cy="1575955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DB2347C3-15A8-2CB4-7AC6-6509DE1C1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35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D604A146-6C78-1D4B-7188-59831C5707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8" y="-5307777"/>
            <a:ext cx="1576446" cy="12192001"/>
          </a:xfrm>
          <a:prstGeom prst="rect">
            <a:avLst/>
          </a:prstGeom>
          <a:gradFill>
            <a:gsLst>
              <a:gs pos="16000">
                <a:srgbClr val="000000">
                  <a:alpha val="0"/>
                </a:srgbClr>
              </a:gs>
              <a:gs pos="99000">
                <a:srgbClr val="000000">
                  <a:alpha val="87000"/>
                </a:srgb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7080027D-F107-289B-9476-EE3D84B736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25434" y="986"/>
            <a:ext cx="4303422" cy="1575461"/>
          </a:xfrm>
          <a:prstGeom prst="rect">
            <a:avLst/>
          </a:prstGeom>
          <a:gradFill>
            <a:gsLst>
              <a:gs pos="0">
                <a:schemeClr val="accent1">
                  <a:alpha val="17000"/>
                </a:schemeClr>
              </a:gs>
              <a:gs pos="74000">
                <a:schemeClr val="accent1">
                  <a:lumMod val="50000"/>
                  <a:alpha val="0"/>
                </a:schemeClr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F209C7F-A447-B347-8B88-73913D93A12F}"/>
              </a:ext>
            </a:extLst>
          </p:cNvPr>
          <p:cNvSpPr txBox="1"/>
          <p:nvPr/>
        </p:nvSpPr>
        <p:spPr>
          <a:xfrm>
            <a:off x="699714" y="353160"/>
            <a:ext cx="8643824" cy="89858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0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What Does It Mean To Be An MLRO?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24529A8-2460-BB9C-CE5D-0FDCE8B5D8FA}"/>
              </a:ext>
            </a:extLst>
          </p:cNvPr>
          <p:cNvSpPr txBox="1"/>
          <p:nvPr/>
        </p:nvSpPr>
        <p:spPr>
          <a:xfrm>
            <a:off x="1036320" y="2016621"/>
            <a:ext cx="954024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The MLRO must:</a:t>
            </a:r>
          </a:p>
          <a:p>
            <a:endParaRPr lang="en-GB" sz="3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/>
              <a:t>Be a senior member of staff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/>
              <a:t>Have a secure understanding of the business – it’s service lines and client profile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/>
              <a:t>Be given the authority to do their role without reference to another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/>
              <a:t>Be given adequate time, capacity, and resources</a:t>
            </a:r>
          </a:p>
          <a:p>
            <a:endParaRPr lang="en-GB" sz="2800" dirty="0"/>
          </a:p>
          <a:p>
            <a:r>
              <a:rPr lang="en-GB" sz="2800" dirty="0"/>
              <a:t>The firm’s supervisory body must approve the appointment</a:t>
            </a:r>
          </a:p>
        </p:txBody>
      </p:sp>
      <p:pic>
        <p:nvPicPr>
          <p:cNvPr id="3" name="Picture 2" descr="A black background with yellow text&#10;&#10;AI-generated content may be incorrect.">
            <a:extLst>
              <a:ext uri="{FF2B5EF4-FFF2-40B4-BE49-F238E27FC236}">
                <a16:creationId xmlns:a16="http://schemas.microsoft.com/office/drawing/2014/main" id="{3E4D8858-083B-D127-AB1E-C706D79742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5866" y="6234545"/>
            <a:ext cx="2023169" cy="531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66518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9CDF446-0FB0-316B-D9F7-6DD103D6B9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6" name="Rectangle 35">
            <a:extLst>
              <a:ext uri="{FF2B5EF4-FFF2-40B4-BE49-F238E27FC236}">
                <a16:creationId xmlns:a16="http://schemas.microsoft.com/office/drawing/2014/main" id="{FD0ADB1E-8F9C-E860-8039-6123FD46E7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880566CE-321B-55A0-A87E-180C8DDB12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492"/>
            <a:ext cx="12191998" cy="1575955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209B946-97D7-3A89-4A1F-C6F81ECCF7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35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3C349CEC-E262-98AC-223A-6C4F090329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8" y="-5307777"/>
            <a:ext cx="1576446" cy="12192001"/>
          </a:xfrm>
          <a:prstGeom prst="rect">
            <a:avLst/>
          </a:prstGeom>
          <a:gradFill>
            <a:gsLst>
              <a:gs pos="16000">
                <a:srgbClr val="000000">
                  <a:alpha val="0"/>
                </a:srgbClr>
              </a:gs>
              <a:gs pos="99000">
                <a:srgbClr val="000000">
                  <a:alpha val="87000"/>
                </a:srgb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79F02EBC-B4EF-7E99-1888-8F1DC24501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25434" y="986"/>
            <a:ext cx="4303422" cy="1575461"/>
          </a:xfrm>
          <a:prstGeom prst="rect">
            <a:avLst/>
          </a:prstGeom>
          <a:gradFill>
            <a:gsLst>
              <a:gs pos="0">
                <a:schemeClr val="accent1">
                  <a:alpha val="17000"/>
                </a:schemeClr>
              </a:gs>
              <a:gs pos="74000">
                <a:schemeClr val="accent1">
                  <a:lumMod val="50000"/>
                  <a:alpha val="0"/>
                </a:schemeClr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B7B2AE4-5DB5-69E2-6015-03EEA2E9471F}"/>
              </a:ext>
            </a:extLst>
          </p:cNvPr>
          <p:cNvSpPr txBox="1"/>
          <p:nvPr/>
        </p:nvSpPr>
        <p:spPr>
          <a:xfrm>
            <a:off x="699714" y="353160"/>
            <a:ext cx="8643824" cy="89858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0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What Does It Mean To Be An MLRO?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301DEEE-09A1-3A6B-4336-AD4F1AD649AC}"/>
              </a:ext>
            </a:extLst>
          </p:cNvPr>
          <p:cNvSpPr txBox="1"/>
          <p:nvPr/>
        </p:nvSpPr>
        <p:spPr>
          <a:xfrm>
            <a:off x="2456703" y="2828835"/>
            <a:ext cx="2346960" cy="1200329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Receiving internal suspicious reports and reporting to NCA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3E7BCA4-8492-3020-AF96-BA9B07CA1B5E}"/>
              </a:ext>
            </a:extLst>
          </p:cNvPr>
          <p:cNvSpPr txBox="1"/>
          <p:nvPr/>
        </p:nvSpPr>
        <p:spPr>
          <a:xfrm>
            <a:off x="4803665" y="2828835"/>
            <a:ext cx="2346960" cy="1200329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Document and maintain evidence of decisions</a:t>
            </a:r>
          </a:p>
          <a:p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93DB974-FAE3-B766-AB56-543A2E7214EB}"/>
              </a:ext>
            </a:extLst>
          </p:cNvPr>
          <p:cNvSpPr txBox="1"/>
          <p:nvPr/>
        </p:nvSpPr>
        <p:spPr>
          <a:xfrm>
            <a:off x="7150625" y="4030422"/>
            <a:ext cx="2346960" cy="1200329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Create and maintain the firm’s risk-based approach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82DAE0C-FD52-25C2-7B83-B3F39B04F33C}"/>
              </a:ext>
            </a:extLst>
          </p:cNvPr>
          <p:cNvSpPr txBox="1"/>
          <p:nvPr/>
        </p:nvSpPr>
        <p:spPr>
          <a:xfrm>
            <a:off x="2456180" y="4030423"/>
            <a:ext cx="2346960" cy="1200329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Implement and maintain firm’s PCPs and WFRA</a:t>
            </a:r>
          </a:p>
          <a:p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B62FF82-19BF-F2C3-B8E8-4B931319DD75}"/>
              </a:ext>
            </a:extLst>
          </p:cNvPr>
          <p:cNvSpPr txBox="1"/>
          <p:nvPr/>
        </p:nvSpPr>
        <p:spPr>
          <a:xfrm>
            <a:off x="4808220" y="4031366"/>
            <a:ext cx="2346960" cy="1200329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Monitor the effectiveness of the firm’s AML measures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10C7A47-7A84-BEE4-DC02-C352BBADF226}"/>
              </a:ext>
            </a:extLst>
          </p:cNvPr>
          <p:cNvSpPr txBox="1"/>
          <p:nvPr/>
        </p:nvSpPr>
        <p:spPr>
          <a:xfrm>
            <a:off x="2456180" y="5227481"/>
            <a:ext cx="2346960" cy="1200329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Contribute to staff training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BDDFFB5-0A33-9AA7-DEAA-2EEE35B73FF0}"/>
              </a:ext>
            </a:extLst>
          </p:cNvPr>
          <p:cNvSpPr txBox="1"/>
          <p:nvPr/>
        </p:nvSpPr>
        <p:spPr>
          <a:xfrm>
            <a:off x="4803140" y="5230123"/>
            <a:ext cx="2346960" cy="1200329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Play leading part in any regulatory visit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60FADBF-0E25-CF31-3098-46A3CAB4F2AA}"/>
              </a:ext>
            </a:extLst>
          </p:cNvPr>
          <p:cNvSpPr txBox="1"/>
          <p:nvPr/>
        </p:nvSpPr>
        <p:spPr>
          <a:xfrm>
            <a:off x="7150100" y="5229179"/>
            <a:ext cx="2346960" cy="1200329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Prepare annual AML report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2AFD934-4223-ECBF-4E74-8FDD3CD0C49A}"/>
              </a:ext>
            </a:extLst>
          </p:cNvPr>
          <p:cNvSpPr txBox="1"/>
          <p:nvPr/>
        </p:nvSpPr>
        <p:spPr>
          <a:xfrm>
            <a:off x="7155705" y="2823519"/>
            <a:ext cx="2346960" cy="1200329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Keep up to date with legislation and guidance</a:t>
            </a:r>
          </a:p>
          <a:p>
            <a:endParaRPr lang="en-GB" dirty="0"/>
          </a:p>
        </p:txBody>
      </p:sp>
      <p:pic>
        <p:nvPicPr>
          <p:cNvPr id="15" name="Picture 14" descr="A black background with yellow text&#10;&#10;AI-generated content may be incorrect.">
            <a:extLst>
              <a:ext uri="{FF2B5EF4-FFF2-40B4-BE49-F238E27FC236}">
                <a16:creationId xmlns:a16="http://schemas.microsoft.com/office/drawing/2014/main" id="{CEC4DA0E-6706-E17D-3418-A2B8BB9AED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5866" y="6234545"/>
            <a:ext cx="2023169" cy="531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9112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C993A8F-EFA1-71FE-1E08-21B70FFA7E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6" name="Rectangle 35">
            <a:extLst>
              <a:ext uri="{FF2B5EF4-FFF2-40B4-BE49-F238E27FC236}">
                <a16:creationId xmlns:a16="http://schemas.microsoft.com/office/drawing/2014/main" id="{2F06D674-5E38-D6B6-88C9-D0D5139901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E6F732A2-B1B1-2CB3-9E8D-4EDA535CD2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492"/>
            <a:ext cx="12191998" cy="1575955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E77A2F2D-7063-CBAE-50BE-2E99CA610B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35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E98B4749-B527-5976-D815-BF13192B31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8" y="-5307777"/>
            <a:ext cx="1576446" cy="12192001"/>
          </a:xfrm>
          <a:prstGeom prst="rect">
            <a:avLst/>
          </a:prstGeom>
          <a:gradFill>
            <a:gsLst>
              <a:gs pos="16000">
                <a:srgbClr val="000000">
                  <a:alpha val="0"/>
                </a:srgbClr>
              </a:gs>
              <a:gs pos="99000">
                <a:srgbClr val="000000">
                  <a:alpha val="87000"/>
                </a:srgb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392D773B-409B-E32E-798A-6B1BE02CEC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25434" y="986"/>
            <a:ext cx="4303422" cy="1575461"/>
          </a:xfrm>
          <a:prstGeom prst="rect">
            <a:avLst/>
          </a:prstGeom>
          <a:gradFill>
            <a:gsLst>
              <a:gs pos="0">
                <a:schemeClr val="accent1">
                  <a:alpha val="17000"/>
                </a:schemeClr>
              </a:gs>
              <a:gs pos="74000">
                <a:schemeClr val="accent1">
                  <a:lumMod val="50000"/>
                  <a:alpha val="0"/>
                </a:schemeClr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B4AA0A6-3C82-79F1-2066-42D253649CD5}"/>
              </a:ext>
            </a:extLst>
          </p:cNvPr>
          <p:cNvSpPr txBox="1"/>
          <p:nvPr/>
        </p:nvSpPr>
        <p:spPr>
          <a:xfrm>
            <a:off x="699714" y="353160"/>
            <a:ext cx="8643824" cy="89858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0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What Does It Mean To Be An MLRO?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B182FB9-72C8-F748-F04A-C6D850104793}"/>
              </a:ext>
            </a:extLst>
          </p:cNvPr>
          <p:cNvSpPr txBox="1"/>
          <p:nvPr/>
        </p:nvSpPr>
        <p:spPr>
          <a:xfrm>
            <a:off x="1056640" y="2134870"/>
            <a:ext cx="9347199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A good MLRO will be/have:</a:t>
            </a:r>
          </a:p>
          <a:p>
            <a:endParaRPr lang="en-GB" sz="3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/>
              <a:t>Dedication, honesty and integrity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/>
              <a:t>Organisational skills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/>
              <a:t>Analytical and research skills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/>
              <a:t>A good communicator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/>
              <a:t>Approachable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/>
              <a:t>Respect of staff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3" name="Picture 2" descr="A black background with yellow text&#10;&#10;AI-generated content may be incorrect.">
            <a:extLst>
              <a:ext uri="{FF2B5EF4-FFF2-40B4-BE49-F238E27FC236}">
                <a16:creationId xmlns:a16="http://schemas.microsoft.com/office/drawing/2014/main" id="{2E288370-74F8-EB55-15AA-AD14CB412D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5866" y="6234545"/>
            <a:ext cx="2023169" cy="531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5989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071BCCB-0E00-1E52-AAA0-F76FEC59F8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6" name="Rectangle 35">
            <a:extLst>
              <a:ext uri="{FF2B5EF4-FFF2-40B4-BE49-F238E27FC236}">
                <a16:creationId xmlns:a16="http://schemas.microsoft.com/office/drawing/2014/main" id="{9F4C6300-096A-73D2-4C77-319390F91B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7761F81F-CABA-7694-5850-62FADDE665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492"/>
            <a:ext cx="12191998" cy="1575955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C7CE6082-44B3-79C9-5B30-BE6D3241A9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35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853D9A07-2AD4-E3EB-6B45-E313D9C077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8" y="-5307777"/>
            <a:ext cx="1576446" cy="12192001"/>
          </a:xfrm>
          <a:prstGeom prst="rect">
            <a:avLst/>
          </a:prstGeom>
          <a:gradFill>
            <a:gsLst>
              <a:gs pos="16000">
                <a:srgbClr val="000000">
                  <a:alpha val="0"/>
                </a:srgbClr>
              </a:gs>
              <a:gs pos="99000">
                <a:srgbClr val="000000">
                  <a:alpha val="87000"/>
                </a:srgb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DE0D9D2C-CA0C-61DF-CD72-74ECD568D5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25434" y="986"/>
            <a:ext cx="4303422" cy="1575461"/>
          </a:xfrm>
          <a:prstGeom prst="rect">
            <a:avLst/>
          </a:prstGeom>
          <a:gradFill>
            <a:gsLst>
              <a:gs pos="0">
                <a:schemeClr val="accent1">
                  <a:alpha val="17000"/>
                </a:schemeClr>
              </a:gs>
              <a:gs pos="74000">
                <a:schemeClr val="accent1">
                  <a:lumMod val="50000"/>
                  <a:alpha val="0"/>
                </a:schemeClr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52C54F2-B9C2-5972-A2CE-42CC416E6551}"/>
              </a:ext>
            </a:extLst>
          </p:cNvPr>
          <p:cNvSpPr txBox="1"/>
          <p:nvPr/>
        </p:nvSpPr>
        <p:spPr>
          <a:xfrm>
            <a:off x="699714" y="353160"/>
            <a:ext cx="8643824" cy="89858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0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What Does It Mean To Be An MLRO?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11B87C2-061B-5866-4043-A619EF35FD4B}"/>
              </a:ext>
            </a:extLst>
          </p:cNvPr>
          <p:cNvSpPr txBox="1"/>
          <p:nvPr/>
        </p:nvSpPr>
        <p:spPr>
          <a:xfrm>
            <a:off x="4643120" y="3322677"/>
            <a:ext cx="2672080" cy="1354217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/>
              <a:t>Intimidation</a:t>
            </a:r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FFF3F58-F27D-3F01-2244-7BB7C48187F2}"/>
              </a:ext>
            </a:extLst>
          </p:cNvPr>
          <p:cNvSpPr txBox="1"/>
          <p:nvPr/>
        </p:nvSpPr>
        <p:spPr>
          <a:xfrm>
            <a:off x="1404095" y="3335199"/>
            <a:ext cx="2584671" cy="138499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/>
              <a:t>Lack of authority</a:t>
            </a:r>
          </a:p>
          <a:p>
            <a:endParaRPr lang="en-GB" sz="28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FB107B3-349B-76BB-850D-7522F9ECDB67}"/>
              </a:ext>
            </a:extLst>
          </p:cNvPr>
          <p:cNvSpPr txBox="1"/>
          <p:nvPr/>
        </p:nvSpPr>
        <p:spPr>
          <a:xfrm>
            <a:off x="7969554" y="3335199"/>
            <a:ext cx="2584671" cy="138499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/>
              <a:t>Lack of resource (Esp. time)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98AC4BA-DCD6-9B1F-B825-020C49C52B0E}"/>
              </a:ext>
            </a:extLst>
          </p:cNvPr>
          <p:cNvSpPr txBox="1"/>
          <p:nvPr/>
        </p:nvSpPr>
        <p:spPr>
          <a:xfrm>
            <a:off x="1259840" y="2143760"/>
            <a:ext cx="22236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/>
              <a:t>Difficulties:</a:t>
            </a:r>
            <a:endParaRPr lang="en-GB" dirty="0"/>
          </a:p>
        </p:txBody>
      </p:sp>
      <p:pic>
        <p:nvPicPr>
          <p:cNvPr id="7" name="Picture 6" descr="A black background with yellow text&#10;&#10;AI-generated content may be incorrect.">
            <a:extLst>
              <a:ext uri="{FF2B5EF4-FFF2-40B4-BE49-F238E27FC236}">
                <a16:creationId xmlns:a16="http://schemas.microsoft.com/office/drawing/2014/main" id="{6660DDB5-A2DC-C09E-CA41-32876E37B6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5866" y="6234545"/>
            <a:ext cx="2023169" cy="531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3428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55C34AB-676F-D97C-2613-B9CF8F7EEE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6" name="Rectangle 35">
            <a:extLst>
              <a:ext uri="{FF2B5EF4-FFF2-40B4-BE49-F238E27FC236}">
                <a16:creationId xmlns:a16="http://schemas.microsoft.com/office/drawing/2014/main" id="{5FEF62AD-FF31-D50C-187C-D24C594486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762C17EB-4DE7-B1E8-AE86-2129EE4145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492"/>
            <a:ext cx="12191998" cy="1575955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77515104-4F6F-2408-A4C2-D0A021A095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35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4460288D-4AAB-047B-4B82-1A5C7485D7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8" y="-5307777"/>
            <a:ext cx="1576446" cy="12192001"/>
          </a:xfrm>
          <a:prstGeom prst="rect">
            <a:avLst/>
          </a:prstGeom>
          <a:gradFill>
            <a:gsLst>
              <a:gs pos="16000">
                <a:srgbClr val="000000">
                  <a:alpha val="0"/>
                </a:srgbClr>
              </a:gs>
              <a:gs pos="99000">
                <a:srgbClr val="000000">
                  <a:alpha val="87000"/>
                </a:srgb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A35A429-CAF0-8087-37A7-FF7D10D316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25434" y="986"/>
            <a:ext cx="4303422" cy="1575461"/>
          </a:xfrm>
          <a:prstGeom prst="rect">
            <a:avLst/>
          </a:prstGeom>
          <a:gradFill>
            <a:gsLst>
              <a:gs pos="0">
                <a:schemeClr val="accent1">
                  <a:alpha val="17000"/>
                </a:schemeClr>
              </a:gs>
              <a:gs pos="74000">
                <a:schemeClr val="accent1">
                  <a:lumMod val="50000"/>
                  <a:alpha val="0"/>
                </a:schemeClr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CF0493E-7E99-CE6D-210B-0978B3A6A166}"/>
              </a:ext>
            </a:extLst>
          </p:cNvPr>
          <p:cNvSpPr txBox="1"/>
          <p:nvPr/>
        </p:nvSpPr>
        <p:spPr>
          <a:xfrm>
            <a:off x="699714" y="353160"/>
            <a:ext cx="8643824" cy="89858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0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What Does It Mean To Be An MLRO?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951158A-5521-22BB-3920-EBBCD0C48B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9283" y="1782523"/>
            <a:ext cx="5101427" cy="292758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40916EE-8288-0660-DAC3-F727624A97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9862" y="3526768"/>
            <a:ext cx="4075954" cy="200193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74ED26D-41D1-9E2F-8790-F9ED819A75A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23543" y="5202948"/>
            <a:ext cx="5439534" cy="581106"/>
          </a:xfrm>
          <a:prstGeom prst="rect">
            <a:avLst/>
          </a:prstGeom>
        </p:spPr>
      </p:pic>
      <p:pic>
        <p:nvPicPr>
          <p:cNvPr id="10" name="Picture 9" descr="A black background with yellow text&#10;&#10;AI-generated content may be incorrect.">
            <a:extLst>
              <a:ext uri="{FF2B5EF4-FFF2-40B4-BE49-F238E27FC236}">
                <a16:creationId xmlns:a16="http://schemas.microsoft.com/office/drawing/2014/main" id="{4872BADE-0BC0-DC17-FA64-5CC183DD712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5866" y="6234545"/>
            <a:ext cx="2023169" cy="531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14103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190FAB6-56BD-3C2A-1C39-56268EA0CD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6" name="Rectangle 35">
            <a:extLst>
              <a:ext uri="{FF2B5EF4-FFF2-40B4-BE49-F238E27FC236}">
                <a16:creationId xmlns:a16="http://schemas.microsoft.com/office/drawing/2014/main" id="{B21F6696-81A1-0E40-E21B-93763C85FE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1FBFFC67-E37B-88C0-B920-0EFAFBF0BC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492"/>
            <a:ext cx="12191998" cy="1575955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D8FA4121-1C43-2AE7-DC16-4310955BE0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35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AEAF35AE-4403-5BDE-CDBA-342A789D88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8" y="-5307777"/>
            <a:ext cx="1576446" cy="12192001"/>
          </a:xfrm>
          <a:prstGeom prst="rect">
            <a:avLst/>
          </a:prstGeom>
          <a:gradFill>
            <a:gsLst>
              <a:gs pos="16000">
                <a:srgbClr val="000000">
                  <a:alpha val="0"/>
                </a:srgbClr>
              </a:gs>
              <a:gs pos="99000">
                <a:srgbClr val="000000">
                  <a:alpha val="87000"/>
                </a:srgb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BD0207B7-A8E4-8EF0-657B-9ADCBCFA6D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25434" y="986"/>
            <a:ext cx="4303422" cy="1575461"/>
          </a:xfrm>
          <a:prstGeom prst="rect">
            <a:avLst/>
          </a:prstGeom>
          <a:gradFill>
            <a:gsLst>
              <a:gs pos="0">
                <a:schemeClr val="accent1">
                  <a:alpha val="17000"/>
                </a:schemeClr>
              </a:gs>
              <a:gs pos="74000">
                <a:schemeClr val="accent1">
                  <a:lumMod val="50000"/>
                  <a:alpha val="0"/>
                </a:schemeClr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29FEF62-E7AA-C0AB-2279-6C8777CC6791}"/>
              </a:ext>
            </a:extLst>
          </p:cNvPr>
          <p:cNvSpPr txBox="1"/>
          <p:nvPr/>
        </p:nvSpPr>
        <p:spPr>
          <a:xfrm>
            <a:off x="699714" y="353160"/>
            <a:ext cx="8643824" cy="89858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0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What Does It Mean To Be An MLRO?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72A4402-9AB8-5A18-2737-0B3EF9A48C27}"/>
              </a:ext>
            </a:extLst>
          </p:cNvPr>
          <p:cNvSpPr txBox="1"/>
          <p:nvPr/>
        </p:nvSpPr>
        <p:spPr>
          <a:xfrm>
            <a:off x="546528" y="2037961"/>
            <a:ext cx="57505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Further guidance:</a:t>
            </a:r>
            <a:endParaRPr lang="en-GB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BDBA02E-9F78-633E-C8E7-57DD13BBB705}"/>
              </a:ext>
            </a:extLst>
          </p:cNvPr>
          <p:cNvSpPr/>
          <p:nvPr/>
        </p:nvSpPr>
        <p:spPr>
          <a:xfrm>
            <a:off x="1395015" y="4701312"/>
            <a:ext cx="3507059" cy="142631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A394DB4-005E-98E1-22CE-396BF2592E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2956" y="4843037"/>
            <a:ext cx="3211176" cy="91526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5EDCC3F1-4367-9E6A-BC54-635742F03815}"/>
              </a:ext>
            </a:extLst>
          </p:cNvPr>
          <p:cNvSpPr txBox="1"/>
          <p:nvPr/>
        </p:nvSpPr>
        <p:spPr>
          <a:xfrm>
            <a:off x="2257883" y="5740038"/>
            <a:ext cx="1781321" cy="36933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dirty="0"/>
              <a:t>www.acams.org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8435240-4EBD-FE54-6AC3-FC3BA70CBF36}"/>
              </a:ext>
            </a:extLst>
          </p:cNvPr>
          <p:cNvSpPr/>
          <p:nvPr/>
        </p:nvSpPr>
        <p:spPr>
          <a:xfrm>
            <a:off x="2187757" y="2723456"/>
            <a:ext cx="7000240" cy="141871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CB55ED1-960A-14BF-B0BC-FF5C254D74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977" y="2823806"/>
            <a:ext cx="6801799" cy="990738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2C6D47C4-E044-9A20-A82E-E360A3E44298}"/>
              </a:ext>
            </a:extLst>
          </p:cNvPr>
          <p:cNvSpPr/>
          <p:nvPr/>
        </p:nvSpPr>
        <p:spPr>
          <a:xfrm>
            <a:off x="6297088" y="4712592"/>
            <a:ext cx="3838386" cy="142631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FD2EDD1-60EE-78CE-6A8D-ECFCC3F66870}"/>
              </a:ext>
            </a:extLst>
          </p:cNvPr>
          <p:cNvSpPr txBox="1"/>
          <p:nvPr/>
        </p:nvSpPr>
        <p:spPr>
          <a:xfrm>
            <a:off x="4869751" y="3761555"/>
            <a:ext cx="1889235" cy="36933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dirty="0"/>
              <a:t>www.</a:t>
            </a:r>
            <a:r>
              <a:rPr lang="en-GB" dirty="0">
                <a:solidFill>
                  <a:schemeClr val="lt1"/>
                </a:solidFill>
              </a:rPr>
              <a:t>ccab</a:t>
            </a:r>
            <a:r>
              <a:rPr lang="en-GB" dirty="0"/>
              <a:t>.org.uk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C61862E-E800-C599-E143-B6D8E07C949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11723" y="4801401"/>
            <a:ext cx="3609116" cy="99073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039BA74-56E7-A456-7C7D-253CA571E013}"/>
              </a:ext>
            </a:extLst>
          </p:cNvPr>
          <p:cNvSpPr txBox="1"/>
          <p:nvPr/>
        </p:nvSpPr>
        <p:spPr>
          <a:xfrm>
            <a:off x="7178408" y="5758299"/>
            <a:ext cx="2009589" cy="36933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dirty="0"/>
              <a:t>www.int-comp.org</a:t>
            </a:r>
          </a:p>
        </p:txBody>
      </p:sp>
      <p:pic>
        <p:nvPicPr>
          <p:cNvPr id="18" name="Picture 17" descr="A black background with yellow text&#10;&#10;AI-generated content may be incorrect.">
            <a:extLst>
              <a:ext uri="{FF2B5EF4-FFF2-40B4-BE49-F238E27FC236}">
                <a16:creationId xmlns:a16="http://schemas.microsoft.com/office/drawing/2014/main" id="{02778D3A-9171-37DB-D5B9-65147F2FC4A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5866" y="6234545"/>
            <a:ext cx="2023169" cy="531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4853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1539</TotalTime>
  <Words>439</Words>
  <Application>Microsoft Office PowerPoint</Application>
  <PresentationFormat>Widescreen</PresentationFormat>
  <Paragraphs>80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Lucy Brown</dc:creator>
  <cp:lastModifiedBy>Lucy Brown</cp:lastModifiedBy>
  <cp:revision>4</cp:revision>
  <cp:lastPrinted>2025-05-13T10:37:00Z</cp:lastPrinted>
  <dcterms:created xsi:type="dcterms:W3CDTF">2025-05-09T15:44:38Z</dcterms:created>
  <dcterms:modified xsi:type="dcterms:W3CDTF">2025-05-19T08:49:51Z</dcterms:modified>
</cp:coreProperties>
</file>